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4660"/>
  </p:normalViewPr>
  <p:slideViewPr>
    <p:cSldViewPr>
      <p:cViewPr>
        <p:scale>
          <a:sx n="76" d="100"/>
          <a:sy n="76" d="100"/>
        </p:scale>
        <p:origin x="-906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4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2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3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8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6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F599-4E54-43ED-A11B-397E978E70E9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0E471-5D54-48D7-B814-E4547E60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4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EVROPSKI MONETARNI SISTEM</a:t>
            </a:r>
            <a:endParaRPr lang="en-US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32" y="5229200"/>
            <a:ext cx="7376864" cy="1628800"/>
          </a:xfrm>
        </p:spPr>
        <p:txBody>
          <a:bodyPr>
            <a:normAutofit lnSpcReduction="10000"/>
          </a:bodyPr>
          <a:lstStyle/>
          <a:p>
            <a:pPr algn="l"/>
            <a:r>
              <a:rPr lang="sr-Latn-RS" sz="2400" dirty="0" smtClean="0"/>
              <a:t>Pripremile: Ana Novaković i Suzana Vasić</a:t>
            </a:r>
          </a:p>
          <a:p>
            <a:pPr algn="l"/>
            <a:r>
              <a:rPr lang="sr-Latn-RS" sz="2400" dirty="0" smtClean="0"/>
              <a:t>Odeljenje: III-2</a:t>
            </a:r>
          </a:p>
          <a:p>
            <a:pPr algn="l"/>
            <a:r>
              <a:rPr lang="sr-Latn-RS" sz="2400" dirty="0" smtClean="0"/>
              <a:t>Predmet: Finansijsko poslovanje</a:t>
            </a:r>
          </a:p>
          <a:p>
            <a:pPr algn="l"/>
            <a:r>
              <a:rPr lang="sr-Latn-RS" sz="2400" dirty="0" smtClean="0"/>
              <a:t>Profesor: Zorica Anđelić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6903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439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r-Latn-R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HVALA NA PAŽNJI</a:t>
            </a:r>
            <a:endParaRPr lang="en-US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539" y="3527439"/>
            <a:ext cx="2508870" cy="3345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48064" y="5445224"/>
            <a:ext cx="3995936" cy="1190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RS" sz="2400" dirty="0" smtClean="0">
                <a:solidFill>
                  <a:prstClr val="white"/>
                </a:solidFill>
              </a:rPr>
              <a:t>Izvor: udžbenik </a:t>
            </a:r>
            <a:r>
              <a:rPr lang="sr-Latn-RS" sz="2400" dirty="0">
                <a:solidFill>
                  <a:prstClr val="white"/>
                </a:solidFill>
              </a:rPr>
              <a:t>Finansijsko poslovanje - Dušan Marković i                                Sandra Stojadinović Jovanović</a:t>
            </a:r>
          </a:p>
        </p:txBody>
      </p:sp>
    </p:spTree>
    <p:extLst>
      <p:ext uri="{BB962C8B-B14F-4D97-AF65-F5344CB8AC3E}">
        <p14:creationId xmlns:p14="http://schemas.microsoft.com/office/powerpoint/2010/main" val="304375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 smtClean="0">
                <a:solidFill>
                  <a:schemeClr val="bg1"/>
                </a:solidFill>
              </a:rPr>
              <a:t>                               </a:t>
            </a:r>
            <a:r>
              <a:rPr lang="sr-Latn-RS" sz="24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PROCES INTEGRACIJE ZEMALJA</a:t>
            </a:r>
          </a:p>
          <a:p>
            <a:endParaRPr lang="sr-Latn-RS" sz="2800" dirty="0">
              <a:solidFill>
                <a:schemeClr val="bg1"/>
              </a:solidFill>
            </a:endParaRPr>
          </a:p>
          <a:p>
            <a:r>
              <a:rPr lang="sr-Latn-RS" sz="2800" dirty="0" smtClean="0">
                <a:solidFill>
                  <a:schemeClr val="bg1"/>
                </a:solidFill>
              </a:rPr>
              <a:t>Stvaranje zajedničkog tržišta (1968)</a:t>
            </a:r>
          </a:p>
          <a:p>
            <a:r>
              <a:rPr lang="sr-Latn-RS" sz="2800" dirty="0" smtClean="0">
                <a:solidFill>
                  <a:schemeClr val="bg1"/>
                </a:solidFill>
              </a:rPr>
              <a:t>Jedinstveno tržište (1992)</a:t>
            </a:r>
          </a:p>
          <a:p>
            <a:r>
              <a:rPr lang="sr-Latn-RS" sz="2800" dirty="0" smtClean="0">
                <a:solidFill>
                  <a:schemeClr val="bg1"/>
                </a:solidFill>
              </a:rPr>
              <a:t>Monetarna unija (1999)</a:t>
            </a:r>
          </a:p>
          <a:p>
            <a:endParaRPr lang="sr-Latn-RS" sz="2800" dirty="0">
              <a:solidFill>
                <a:schemeClr val="bg1"/>
              </a:solidFill>
            </a:endParaRPr>
          </a:p>
          <a:p>
            <a:r>
              <a:rPr lang="sr-Latn-RS" sz="2800" dirty="0" smtClean="0">
                <a:solidFill>
                  <a:schemeClr val="bg1"/>
                </a:solidFill>
              </a:rPr>
              <a:t>Sporazum o planu za stvaranje </a:t>
            </a:r>
          </a:p>
          <a:p>
            <a:pPr marL="0" indent="0">
              <a:buNone/>
            </a:pPr>
            <a:r>
              <a:rPr lang="sr-Latn-RS" sz="2800" dirty="0">
                <a:solidFill>
                  <a:schemeClr val="bg1"/>
                </a:solidFill>
              </a:rPr>
              <a:t> </a:t>
            </a:r>
            <a:r>
              <a:rPr lang="sr-Latn-RS" sz="2800" dirty="0" smtClean="0">
                <a:solidFill>
                  <a:schemeClr val="bg1"/>
                </a:solidFill>
              </a:rPr>
              <a:t>   monetarne unije (1970)</a:t>
            </a:r>
          </a:p>
          <a:p>
            <a:endParaRPr lang="sr-Latn-RS" sz="2800" dirty="0">
              <a:solidFill>
                <a:schemeClr val="bg1"/>
              </a:solidFill>
            </a:endParaRPr>
          </a:p>
          <a:p>
            <a:r>
              <a:rPr lang="sr-Latn-RS" sz="2800" dirty="0" smtClean="0">
                <a:solidFill>
                  <a:schemeClr val="bg1"/>
                </a:solidFill>
              </a:rPr>
              <a:t>Stvaranje Evropskog monetarnog </a:t>
            </a:r>
          </a:p>
          <a:p>
            <a:pPr marL="0" indent="0">
              <a:buNone/>
            </a:pPr>
            <a:r>
              <a:rPr lang="sr-Latn-RS" sz="2800" dirty="0">
                <a:solidFill>
                  <a:schemeClr val="bg1"/>
                </a:solidFill>
              </a:rPr>
              <a:t> </a:t>
            </a:r>
            <a:r>
              <a:rPr lang="sr-Latn-RS" sz="2800" dirty="0" smtClean="0">
                <a:solidFill>
                  <a:schemeClr val="bg1"/>
                </a:solidFill>
              </a:rPr>
              <a:t>   sistema</a:t>
            </a:r>
            <a:r>
              <a:rPr lang="sr-Latn-RS" sz="2800" dirty="0">
                <a:solidFill>
                  <a:schemeClr val="bg1"/>
                </a:solidFill>
              </a:rPr>
              <a:t> </a:t>
            </a:r>
            <a:r>
              <a:rPr lang="sr-Latn-RS" sz="2800" dirty="0" smtClean="0">
                <a:solidFill>
                  <a:schemeClr val="bg1"/>
                </a:solidFill>
              </a:rPr>
              <a:t>- (EMS – mart 1979.)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92688"/>
          </a:xfrm>
        </p:spPr>
        <p:txBody>
          <a:bodyPr/>
          <a:lstStyle/>
          <a:p>
            <a:r>
              <a:rPr lang="sr-Latn-RS" sz="2800" dirty="0" smtClean="0">
                <a:solidFill>
                  <a:schemeClr val="bg1"/>
                </a:solidFill>
              </a:rPr>
              <a:t>Cilj EMS-a – uspostavljanje bliže monetarne saradnje u EEZ</a:t>
            </a:r>
          </a:p>
          <a:p>
            <a:endParaRPr lang="sr-Latn-R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r-Latn-RS" sz="2800" dirty="0">
                <a:solidFill>
                  <a:schemeClr val="bg1"/>
                </a:solidFill>
              </a:rPr>
              <a:t> </a:t>
            </a:r>
            <a:r>
              <a:rPr lang="sr-Latn-RS" sz="2800" dirty="0" smtClean="0">
                <a:solidFill>
                  <a:schemeClr val="bg1"/>
                </a:solidFill>
              </a:rPr>
              <a:t>                        </a:t>
            </a:r>
            <a:r>
              <a:rPr lang="sr-Latn-RS" sz="2800" b="1" dirty="0" smtClean="0">
                <a:solidFill>
                  <a:schemeClr val="bg1"/>
                </a:solidFill>
              </a:rPr>
              <a:t>EVROPSKI MONETARNI SISTEM</a:t>
            </a:r>
          </a:p>
          <a:p>
            <a:pPr marL="0" indent="0">
              <a:buNone/>
            </a:pPr>
            <a:endParaRPr lang="sr-Latn-RS" sz="2800" b="1" dirty="0" smtClean="0">
              <a:solidFill>
                <a:schemeClr val="bg1"/>
              </a:solidFill>
            </a:endParaRPr>
          </a:p>
          <a:p>
            <a:r>
              <a:rPr lang="sr-Latn-RS" sz="2800" u="sng" dirty="0" smtClean="0">
                <a:solidFill>
                  <a:schemeClr val="bg1"/>
                </a:solidFill>
              </a:rPr>
              <a:t>Elementi:</a:t>
            </a:r>
            <a:endParaRPr lang="sr-Latn-RS" u="sng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r-Latn-RS" sz="2400" dirty="0" smtClean="0">
                <a:solidFill>
                  <a:schemeClr val="bg1"/>
                </a:solidFill>
              </a:rPr>
              <a:t>obračunska jedinica u vidu evropske valutne jedinice (EKI) </a:t>
            </a:r>
          </a:p>
          <a:p>
            <a:pPr>
              <a:buFontTx/>
              <a:buChar char="-"/>
            </a:pPr>
            <a:r>
              <a:rPr lang="sr-Latn-RS" sz="2400" dirty="0">
                <a:solidFill>
                  <a:schemeClr val="bg1"/>
                </a:solidFill>
              </a:rPr>
              <a:t>m</a:t>
            </a:r>
            <a:r>
              <a:rPr lang="sr-Latn-RS" sz="2400" dirty="0" smtClean="0">
                <a:solidFill>
                  <a:schemeClr val="bg1"/>
                </a:solidFill>
              </a:rPr>
              <a:t>ehanizam centralnog deviznog kursa</a:t>
            </a:r>
          </a:p>
          <a:p>
            <a:pPr>
              <a:buFontTx/>
              <a:buChar char="-"/>
            </a:pPr>
            <a:r>
              <a:rPr lang="sr-Latn-RS" sz="2400" dirty="0">
                <a:solidFill>
                  <a:schemeClr val="bg1"/>
                </a:solidFill>
              </a:rPr>
              <a:t>m</a:t>
            </a:r>
            <a:r>
              <a:rPr lang="sr-Latn-RS" sz="2400" dirty="0" smtClean="0">
                <a:solidFill>
                  <a:schemeClr val="bg1"/>
                </a:solidFill>
              </a:rPr>
              <a:t>ehanizam uzajamne </a:t>
            </a:r>
            <a:r>
              <a:rPr lang="sr-Latn-RS" sz="2400" dirty="0" smtClean="0">
                <a:solidFill>
                  <a:schemeClr val="bg1"/>
                </a:solidFill>
              </a:rPr>
              <a:t>pomoći</a:t>
            </a:r>
            <a:endParaRPr lang="sr-Latn-RS" sz="2400" dirty="0" smtClean="0"/>
          </a:p>
          <a:p>
            <a:pPr marL="0" indent="0">
              <a:buNone/>
            </a:pPr>
            <a:endParaRPr lang="sr-Latn-RS" sz="2400" dirty="0" smtClean="0"/>
          </a:p>
          <a:p>
            <a:endParaRPr lang="sr-Latn-RS" sz="2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2051720" y="1628800"/>
            <a:ext cx="5112568" cy="79208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5076056" y="4365104"/>
            <a:ext cx="3528392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34071" y="4451152"/>
            <a:ext cx="1290257" cy="93305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72766" y="5281279"/>
            <a:ext cx="1271642" cy="103905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Uzajamna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pomo</a:t>
            </a:r>
            <a:r>
              <a:rPr lang="sr-Latn-RS" sz="1400" dirty="0">
                <a:solidFill>
                  <a:schemeClr val="tx1"/>
                </a:solidFill>
              </a:rPr>
              <a:t>ć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08103" y="5302029"/>
            <a:ext cx="1371096" cy="10183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EKI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31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>
                <a:solidFill>
                  <a:schemeClr val="bg1"/>
                </a:solidFill>
              </a:rPr>
              <a:t> </a:t>
            </a:r>
            <a:r>
              <a:rPr lang="sr-Latn-RS" sz="2400" dirty="0" smtClean="0">
                <a:solidFill>
                  <a:schemeClr val="bg1"/>
                </a:solidFill>
              </a:rPr>
              <a:t>       </a:t>
            </a:r>
          </a:p>
          <a:p>
            <a:pPr marL="0" indent="0">
              <a:buNone/>
            </a:pPr>
            <a:r>
              <a:rPr lang="sr-Latn-RS" sz="2400" b="1" dirty="0">
                <a:solidFill>
                  <a:schemeClr val="bg1"/>
                </a:solidFill>
              </a:rPr>
              <a:t> </a:t>
            </a:r>
            <a:r>
              <a:rPr lang="sr-Latn-RS" sz="2400" b="1" dirty="0" smtClean="0">
                <a:solidFill>
                  <a:schemeClr val="bg1"/>
                </a:solidFill>
              </a:rPr>
              <a:t>      </a:t>
            </a:r>
            <a:r>
              <a:rPr lang="sr-Latn-RS" sz="2400" b="1" u="sng" dirty="0" smtClean="0">
                <a:solidFill>
                  <a:schemeClr val="bg1"/>
                </a:solidFill>
              </a:rPr>
              <a:t>MEHANIZAM ODRŽAVANJA UTVRĐENIH DEVIZNIH KURSEVA</a:t>
            </a:r>
          </a:p>
          <a:p>
            <a:pPr marL="0" indent="0">
              <a:buNone/>
            </a:pPr>
            <a:r>
              <a:rPr lang="sr-Latn-RS" sz="2400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sr-Latn-RS" sz="2400" b="1" dirty="0" smtClean="0">
                <a:solidFill>
                  <a:schemeClr val="bg1"/>
                </a:solidFill>
              </a:rPr>
              <a:t>(EPM)</a:t>
            </a:r>
            <a:endParaRPr lang="sr-Latn-RS" sz="2400" b="1" dirty="0">
              <a:solidFill>
                <a:schemeClr val="bg1"/>
              </a:solidFill>
            </a:endParaRPr>
          </a:p>
          <a:p>
            <a:endParaRPr lang="sr-Latn-R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vi-VN" sz="2400" dirty="0" smtClean="0">
                <a:solidFill>
                  <a:schemeClr val="bg1"/>
                </a:solidFill>
              </a:rPr>
              <a:t>fiksiranje valute uz dozvoljene fluktuacije od +- 2,25% (za neke valute +- 6%) 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sr-Latn-R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r-Latn-RS" sz="2400" dirty="0">
                <a:solidFill>
                  <a:schemeClr val="bg1"/>
                </a:solidFill>
              </a:rPr>
              <a:t>I</a:t>
            </a:r>
            <a:r>
              <a:rPr lang="vi-VN" sz="2400" dirty="0" smtClean="0">
                <a:solidFill>
                  <a:schemeClr val="bg1"/>
                </a:solidFill>
              </a:rPr>
              <a:t>ntervenisanje na deviznom tržištu (u slučaju da kurs jedne valute ima velike oscilacije) 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sr-Latn-R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vi-VN" sz="2400" dirty="0" smtClean="0">
                <a:solidFill>
                  <a:schemeClr val="bg1"/>
                </a:solidFill>
              </a:rPr>
              <a:t>pružanje uzajamne pomoći (</a:t>
            </a:r>
            <a:r>
              <a:rPr lang="sr-Latn-RS" sz="2800" dirty="0" smtClean="0">
                <a:solidFill>
                  <a:schemeClr val="bg1"/>
                </a:solidFill>
              </a:rPr>
              <a:t>odobravanje</a:t>
            </a:r>
            <a:r>
              <a:rPr lang="sr-Latn-RS" sz="2400" dirty="0" smtClean="0">
                <a:solidFill>
                  <a:schemeClr val="bg1"/>
                </a:solidFill>
              </a:rPr>
              <a:t> </a:t>
            </a:r>
            <a:r>
              <a:rPr lang="vi-VN" sz="2400" dirty="0" smtClean="0">
                <a:solidFill>
                  <a:schemeClr val="bg1"/>
                </a:solidFill>
              </a:rPr>
              <a:t>pozajmic</a:t>
            </a:r>
            <a:r>
              <a:rPr lang="sr-Latn-RS" sz="2800" dirty="0" smtClean="0">
                <a:solidFill>
                  <a:schemeClr val="bg1"/>
                </a:solidFill>
              </a:rPr>
              <a:t>a</a:t>
            </a:r>
            <a:r>
              <a:rPr lang="vi-VN" sz="2400" dirty="0" smtClean="0">
                <a:solidFill>
                  <a:schemeClr val="bg1"/>
                </a:solidFill>
              </a:rPr>
              <a:t> među bankama)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5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 smtClean="0">
                <a:solidFill>
                  <a:schemeClr val="bg1"/>
                </a:solidFill>
              </a:rPr>
              <a:t>                               </a:t>
            </a:r>
            <a:r>
              <a:rPr lang="sr-Latn-RS" sz="2400" b="1" dirty="0" smtClean="0">
                <a:solidFill>
                  <a:schemeClr val="bg1"/>
                </a:solidFill>
              </a:rPr>
              <a:t>EVROPSKA VALUTNA JEDINICA (EKI)</a:t>
            </a:r>
          </a:p>
          <a:p>
            <a:endParaRPr lang="sr-Latn-RS" sz="2800" dirty="0" smtClean="0">
              <a:solidFill>
                <a:schemeClr val="bg1"/>
              </a:solidFill>
            </a:endParaRPr>
          </a:p>
          <a:p>
            <a:r>
              <a:rPr lang="sr-Latn-RS" sz="2800" dirty="0" smtClean="0">
                <a:solidFill>
                  <a:schemeClr val="bg1"/>
                </a:solidFill>
              </a:rPr>
              <a:t>Korpa </a:t>
            </a:r>
            <a:r>
              <a:rPr lang="en-US" sz="2800" dirty="0" err="1" smtClean="0">
                <a:solidFill>
                  <a:schemeClr val="bg1"/>
                </a:solidFill>
              </a:rPr>
              <a:t>zemalja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članica</a:t>
            </a:r>
            <a:r>
              <a:rPr lang="en-US" sz="2800" dirty="0" smtClean="0">
                <a:solidFill>
                  <a:schemeClr val="bg1"/>
                </a:solidFill>
              </a:rPr>
              <a:t> od </a:t>
            </a:r>
            <a:r>
              <a:rPr lang="en-US" sz="2800" dirty="0" err="1" smtClean="0">
                <a:solidFill>
                  <a:schemeClr val="bg1"/>
                </a:solidFill>
              </a:rPr>
              <a:t>kojih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svaka</a:t>
            </a:r>
            <a:r>
              <a:rPr lang="en-US" sz="2800" dirty="0" smtClean="0">
                <a:solidFill>
                  <a:schemeClr val="bg1"/>
                </a:solidFill>
              </a:rPr>
              <a:t> od </a:t>
            </a:r>
            <a:r>
              <a:rPr lang="en-US" sz="2800" dirty="0" err="1" smtClean="0">
                <a:solidFill>
                  <a:schemeClr val="bg1"/>
                </a:solidFill>
              </a:rPr>
              <a:t>njih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ima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svoj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ponder. </a:t>
            </a:r>
            <a:endParaRPr lang="sr-Latn-R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Latn-RS" sz="2800" dirty="0" smtClean="0">
              <a:solidFill>
                <a:schemeClr val="bg1"/>
              </a:solidFill>
            </a:endParaRPr>
          </a:p>
          <a:p>
            <a:r>
              <a:rPr lang="sr-Latn-RS" sz="2800" u="sng" dirty="0" smtClean="0">
                <a:solidFill>
                  <a:schemeClr val="bg1"/>
                </a:solidFill>
              </a:rPr>
              <a:t>Mastrihtski ugovor</a:t>
            </a:r>
            <a:r>
              <a:rPr lang="sr-Latn-RS" sz="2800" dirty="0" smtClean="0">
                <a:solidFill>
                  <a:schemeClr val="bg1"/>
                </a:solidFill>
              </a:rPr>
              <a:t> (između zemalja članica EEZ)</a:t>
            </a:r>
          </a:p>
          <a:p>
            <a:endParaRPr lang="sr-Latn-RS" sz="2800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r-Latn-RS" sz="2800" dirty="0">
                <a:solidFill>
                  <a:schemeClr val="bg1"/>
                </a:solidFill>
              </a:rPr>
              <a:t> </a:t>
            </a:r>
            <a:r>
              <a:rPr lang="sr-Latn-RS" sz="2800" dirty="0" smtClean="0">
                <a:solidFill>
                  <a:schemeClr val="bg1"/>
                </a:solidFill>
              </a:rPr>
              <a:t>                    uvođenje zajedničke valute – </a:t>
            </a:r>
            <a:r>
              <a:rPr lang="sr-Latn-RS" sz="2800" b="1" dirty="0" smtClean="0">
                <a:solidFill>
                  <a:schemeClr val="bg1"/>
                </a:solidFill>
              </a:rPr>
              <a:t>evro</a:t>
            </a:r>
          </a:p>
          <a:p>
            <a:pPr marL="0" indent="0">
              <a:buNone/>
            </a:pPr>
            <a:endParaRPr lang="sr-Latn-RS" sz="2800" b="1" dirty="0" smtClean="0"/>
          </a:p>
          <a:p>
            <a:pPr marL="0" indent="0">
              <a:buNone/>
            </a:pPr>
            <a:endParaRPr lang="sr-Latn-RS" sz="2800" b="1" dirty="0"/>
          </a:p>
          <a:p>
            <a:endParaRPr lang="sr-Latn-RS" sz="2800" b="1" dirty="0"/>
          </a:p>
          <a:p>
            <a:pPr marL="0" indent="0">
              <a:buNone/>
            </a:pPr>
            <a:endParaRPr lang="sr-Latn-RS" sz="2800" dirty="0" smtClean="0"/>
          </a:p>
        </p:txBody>
      </p:sp>
      <p:sp>
        <p:nvSpPr>
          <p:cNvPr id="4" name="Frame 3"/>
          <p:cNvSpPr/>
          <p:nvPr/>
        </p:nvSpPr>
        <p:spPr>
          <a:xfrm>
            <a:off x="2195736" y="188640"/>
            <a:ext cx="5040560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ent-Up Arrow 5"/>
          <p:cNvSpPr/>
          <p:nvPr/>
        </p:nvSpPr>
        <p:spPr>
          <a:xfrm rot="5400000">
            <a:off x="1313638" y="3519010"/>
            <a:ext cx="828092" cy="3600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6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50825" y="333375"/>
            <a:ext cx="8642350" cy="6191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„KRITERIJUMI KONVERGENCIJE“:</a:t>
            </a:r>
          </a:p>
          <a:p>
            <a:endParaRPr lang="sr-Latn-RS" sz="2800" dirty="0">
              <a:solidFill>
                <a:schemeClr val="bg1"/>
              </a:solidFill>
            </a:endParaRPr>
          </a:p>
          <a:p>
            <a:r>
              <a:rPr lang="en-US" sz="2400" dirty="0" err="1" smtClean="0">
                <a:solidFill>
                  <a:schemeClr val="bg1"/>
                </a:solidFill>
              </a:rPr>
              <a:t>stopa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inflacije</a:t>
            </a:r>
            <a:r>
              <a:rPr lang="en-US" sz="2400" dirty="0" smtClean="0">
                <a:solidFill>
                  <a:schemeClr val="bg1"/>
                </a:solidFill>
              </a:rPr>
              <a:t> ne </a:t>
            </a:r>
            <a:r>
              <a:rPr lang="en-US" sz="2400" dirty="0" err="1" smtClean="0">
                <a:solidFill>
                  <a:schemeClr val="bg1"/>
                </a:solidFill>
              </a:rPr>
              <a:t>sme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biti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veća</a:t>
            </a:r>
            <a:r>
              <a:rPr lang="en-US" sz="2400" dirty="0" smtClean="0">
                <a:solidFill>
                  <a:schemeClr val="bg1"/>
                </a:solidFill>
              </a:rPr>
              <a:t> od 1,5 </a:t>
            </a:r>
            <a:r>
              <a:rPr lang="en-US" sz="2400" dirty="0" err="1" smtClean="0">
                <a:solidFill>
                  <a:schemeClr val="bg1"/>
                </a:solidFill>
              </a:rPr>
              <a:t>procentnog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poena</a:t>
            </a:r>
            <a:r>
              <a:rPr lang="en-US" sz="2400" dirty="0" smtClean="0">
                <a:solidFill>
                  <a:schemeClr val="bg1"/>
                </a:solidFill>
              </a:rPr>
              <a:t> od </a:t>
            </a:r>
            <a:r>
              <a:rPr lang="en-US" sz="2400" dirty="0" err="1" smtClean="0">
                <a:solidFill>
                  <a:schemeClr val="bg1"/>
                </a:solidFill>
              </a:rPr>
              <a:t>proseka</a:t>
            </a:r>
            <a:r>
              <a:rPr lang="en-US" sz="2400" dirty="0" smtClean="0">
                <a:solidFill>
                  <a:schemeClr val="bg1"/>
                </a:solidFill>
              </a:rPr>
              <a:t> u tri </a:t>
            </a:r>
            <a:r>
              <a:rPr lang="en-US" sz="2400" dirty="0" err="1" smtClean="0">
                <a:solidFill>
                  <a:schemeClr val="bg1"/>
                </a:solidFill>
              </a:rPr>
              <a:t>zemlje</a:t>
            </a:r>
            <a:r>
              <a:rPr lang="en-US" sz="2400" dirty="0" smtClean="0">
                <a:solidFill>
                  <a:schemeClr val="bg1"/>
                </a:solidFill>
              </a:rPr>
              <a:t> EU </a:t>
            </a:r>
            <a:r>
              <a:rPr lang="en-US" sz="2400" dirty="0" err="1" smtClean="0">
                <a:solidFill>
                  <a:schemeClr val="bg1"/>
                </a:solidFill>
              </a:rPr>
              <a:t>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najnižom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stopom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inflacije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sr-Latn-RS" sz="2400" dirty="0" smtClean="0">
              <a:solidFill>
                <a:schemeClr val="bg1"/>
              </a:solidFill>
            </a:endParaRPr>
          </a:p>
          <a:p>
            <a:endParaRPr lang="sr-Latn-R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deficit </a:t>
            </a:r>
            <a:r>
              <a:rPr lang="en-US" sz="2400" dirty="0" err="1" smtClean="0">
                <a:solidFill>
                  <a:schemeClr val="bg1"/>
                </a:solidFill>
              </a:rPr>
              <a:t>budzeta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mora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biti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manji</a:t>
            </a:r>
            <a:r>
              <a:rPr lang="en-US" sz="2400" dirty="0" smtClean="0">
                <a:solidFill>
                  <a:schemeClr val="bg1"/>
                </a:solidFill>
              </a:rPr>
              <a:t> od 3% BDP-a, a </a:t>
            </a:r>
            <a:r>
              <a:rPr lang="en-US" sz="2400" dirty="0" err="1" smtClean="0">
                <a:solidFill>
                  <a:schemeClr val="bg1"/>
                </a:solidFill>
              </a:rPr>
              <a:t>nivo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javnog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duga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manji</a:t>
            </a:r>
            <a:r>
              <a:rPr lang="en-US" sz="2400" dirty="0" smtClean="0">
                <a:solidFill>
                  <a:schemeClr val="bg1"/>
                </a:solidFill>
              </a:rPr>
              <a:t> od 60% BDP-a </a:t>
            </a:r>
            <a:endParaRPr lang="sr-Latn-RS" sz="2400" dirty="0" smtClean="0">
              <a:solidFill>
                <a:schemeClr val="bg1"/>
              </a:solidFill>
            </a:endParaRPr>
          </a:p>
          <a:p>
            <a:endParaRPr lang="sr-Latn-RS" sz="2400" dirty="0" smtClean="0">
              <a:solidFill>
                <a:schemeClr val="bg1"/>
              </a:solidFill>
            </a:endParaRPr>
          </a:p>
          <a:p>
            <a:r>
              <a:rPr lang="en-US" sz="2400" dirty="0" err="1" smtClean="0">
                <a:solidFill>
                  <a:schemeClr val="bg1"/>
                </a:solidFill>
              </a:rPr>
              <a:t>nacionalna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valuta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mora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biti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stabilna</a:t>
            </a:r>
            <a:r>
              <a:rPr lang="en-US" sz="2400" dirty="0" smtClean="0">
                <a:solidFill>
                  <a:schemeClr val="bg1"/>
                </a:solidFill>
              </a:rPr>
              <a:t> i </a:t>
            </a:r>
            <a:r>
              <a:rPr lang="en-US" sz="2400" dirty="0" err="1" smtClean="0">
                <a:solidFill>
                  <a:schemeClr val="bg1"/>
                </a:solidFill>
              </a:rPr>
              <a:t>nije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dopuštena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devalvacija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sr-Latn-RS" sz="2400" dirty="0" smtClean="0">
              <a:solidFill>
                <a:schemeClr val="bg1"/>
              </a:solidFill>
            </a:endParaRPr>
          </a:p>
          <a:p>
            <a:endParaRPr lang="sr-Latn-RS" sz="2400" dirty="0" smtClean="0">
              <a:solidFill>
                <a:schemeClr val="bg1"/>
              </a:solidFill>
            </a:endParaRPr>
          </a:p>
          <a:p>
            <a:r>
              <a:rPr lang="en-US" sz="2400" dirty="0" err="1" smtClean="0">
                <a:solidFill>
                  <a:schemeClr val="bg1"/>
                </a:solidFill>
              </a:rPr>
              <a:t>kamatne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stope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na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dugoročne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državne</a:t>
            </a:r>
            <a:r>
              <a:rPr lang="en-US" sz="2400" dirty="0" smtClean="0">
                <a:solidFill>
                  <a:schemeClr val="bg1"/>
                </a:solidFill>
              </a:rPr>
              <a:t> HOV ne </a:t>
            </a:r>
            <a:r>
              <a:rPr lang="en-US" sz="2400" dirty="0" err="1" smtClean="0">
                <a:solidFill>
                  <a:schemeClr val="bg1"/>
                </a:solidFill>
              </a:rPr>
              <a:t>smeju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biti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veće</a:t>
            </a:r>
            <a:r>
              <a:rPr lang="en-US" sz="2400" dirty="0" smtClean="0">
                <a:solidFill>
                  <a:schemeClr val="bg1"/>
                </a:solidFill>
              </a:rPr>
              <a:t> od 2% </a:t>
            </a:r>
            <a:r>
              <a:rPr lang="en-US" sz="2400" dirty="0" err="1" smtClean="0">
                <a:solidFill>
                  <a:schemeClr val="bg1"/>
                </a:solidFill>
              </a:rPr>
              <a:t>poena</a:t>
            </a:r>
            <a:r>
              <a:rPr lang="en-US" sz="2400" dirty="0" smtClean="0">
                <a:solidFill>
                  <a:schemeClr val="bg1"/>
                </a:solidFill>
              </a:rPr>
              <a:t> od </a:t>
            </a:r>
            <a:r>
              <a:rPr lang="en-US" sz="2400" dirty="0" err="1" smtClean="0">
                <a:solidFill>
                  <a:schemeClr val="bg1"/>
                </a:solidFill>
              </a:rPr>
              <a:t>proseka</a:t>
            </a:r>
            <a:r>
              <a:rPr lang="en-US" sz="2400" dirty="0" smtClean="0">
                <a:solidFill>
                  <a:schemeClr val="bg1"/>
                </a:solidFill>
              </a:rPr>
              <a:t> u tri </a:t>
            </a:r>
            <a:r>
              <a:rPr lang="en-US" sz="2400" dirty="0" err="1" smtClean="0">
                <a:solidFill>
                  <a:schemeClr val="bg1"/>
                </a:solidFill>
              </a:rPr>
              <a:t>zemlje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najnižim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kamatama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5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892480" cy="6192688"/>
          </a:xfrm>
        </p:spPr>
        <p:txBody>
          <a:bodyPr/>
          <a:lstStyle/>
          <a:p>
            <a:r>
              <a:rPr lang="sr-Latn-RS" dirty="0" smtClean="0">
                <a:solidFill>
                  <a:schemeClr val="bg1"/>
                </a:solidFill>
              </a:rPr>
              <a:t>Formiranje </a:t>
            </a:r>
            <a:r>
              <a:rPr lang="sr-Latn-RS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Evrozone</a:t>
            </a:r>
          </a:p>
          <a:p>
            <a:pPr marL="0" indent="0">
              <a:buNone/>
            </a:pPr>
            <a:endParaRPr lang="sr-Latn-RS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r-Latn-RS" dirty="0" smtClean="0">
                <a:solidFill>
                  <a:schemeClr val="bg1"/>
                </a:solidFill>
              </a:rPr>
              <a:t>                        monetarna unija 19 zemalja članica  EU</a:t>
            </a:r>
          </a:p>
          <a:p>
            <a:pPr marL="0" indent="0">
              <a:buNone/>
            </a:pPr>
            <a:endParaRPr lang="sr-Latn-RS" dirty="0">
              <a:solidFill>
                <a:schemeClr val="bg1"/>
              </a:solidFill>
            </a:endParaRPr>
          </a:p>
          <a:p>
            <a:r>
              <a:rPr lang="sr-Latn-RS" sz="2800" dirty="0" smtClean="0">
                <a:solidFill>
                  <a:schemeClr val="bg1"/>
                </a:solidFill>
              </a:rPr>
              <a:t>Evropska centralna banka</a:t>
            </a:r>
          </a:p>
          <a:p>
            <a:pPr marL="0" indent="0">
              <a:buNone/>
            </a:pPr>
            <a:r>
              <a:rPr lang="sr-Latn-RS" sz="2800" dirty="0">
                <a:solidFill>
                  <a:schemeClr val="bg1"/>
                </a:solidFill>
              </a:rPr>
              <a:t> </a:t>
            </a:r>
            <a:r>
              <a:rPr lang="sr-Latn-RS" sz="2800" dirty="0" smtClean="0">
                <a:solidFill>
                  <a:schemeClr val="bg1"/>
                </a:solidFill>
              </a:rPr>
              <a:t>   osnovana januara 1999. godine.</a:t>
            </a:r>
          </a:p>
          <a:p>
            <a:endParaRPr lang="sr-Latn-RS" sz="2800" dirty="0">
              <a:solidFill>
                <a:schemeClr val="bg1"/>
              </a:solidFill>
            </a:endParaRPr>
          </a:p>
          <a:p>
            <a:r>
              <a:rPr lang="sr-Latn-RS" sz="2800" dirty="0" smtClean="0">
                <a:solidFill>
                  <a:schemeClr val="bg1"/>
                </a:solidFill>
              </a:rPr>
              <a:t>Do 1. januara 2002. godine – evro kao knjigovodstvena valuta</a:t>
            </a:r>
          </a:p>
        </p:txBody>
      </p:sp>
      <p:sp>
        <p:nvSpPr>
          <p:cNvPr id="4" name="Striped Right Arrow 3"/>
          <p:cNvSpPr/>
          <p:nvPr/>
        </p:nvSpPr>
        <p:spPr>
          <a:xfrm rot="5400000">
            <a:off x="2374954" y="1105922"/>
            <a:ext cx="720080" cy="35843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21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r>
              <a:rPr lang="sr-Latn-RS" sz="2800" u="sng" dirty="0" smtClean="0">
                <a:solidFill>
                  <a:schemeClr val="bg1"/>
                </a:solidFill>
              </a:rPr>
              <a:t>Osnovne prednosti uvođenja evra:</a:t>
            </a:r>
          </a:p>
          <a:p>
            <a:endParaRPr lang="sr-Latn-RS" sz="2800" u="sng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r-Latn-RS" sz="2400" dirty="0" smtClean="0">
                <a:solidFill>
                  <a:schemeClr val="bg1"/>
                </a:solidFill>
              </a:rPr>
              <a:t>Uštede u poslovanju zbog nepostojanja troškova konverzije iz jedne u drugu nacionalnu valutu</a:t>
            </a:r>
          </a:p>
          <a:p>
            <a:pPr>
              <a:buFontTx/>
              <a:buChar char="-"/>
            </a:pPr>
            <a:endParaRPr lang="sr-Latn-R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r-Latn-RS" sz="2400" dirty="0" smtClean="0">
                <a:solidFill>
                  <a:schemeClr val="bg1"/>
                </a:solidFill>
              </a:rPr>
              <a:t>Uporedivost cena na nivou Evrozone</a:t>
            </a:r>
          </a:p>
          <a:p>
            <a:pPr>
              <a:buFontTx/>
              <a:buChar char="-"/>
            </a:pPr>
            <a:endParaRPr lang="sr-Latn-R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r-Latn-RS" sz="2400" dirty="0" smtClean="0">
                <a:solidFill>
                  <a:schemeClr val="bg1"/>
                </a:solidFill>
              </a:rPr>
              <a:t>Jedinstvena valuta doprinosi razvoju likvidnog panevropskog tržišta kapitala, što podstiče investicije</a:t>
            </a:r>
          </a:p>
          <a:p>
            <a:pPr>
              <a:buFontTx/>
              <a:buChar char="-"/>
            </a:pPr>
            <a:endParaRPr lang="sr-Latn-RS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sr-Latn-RS" sz="2400" dirty="0" smtClean="0">
                <a:solidFill>
                  <a:schemeClr val="bg1"/>
                </a:solidFill>
              </a:rPr>
              <a:t>Evro ima mnogo veći značaj kao rezervna valuta u odnosu na prethodne nacionalne valute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03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784976" cy="6192688"/>
          </a:xfrm>
        </p:spPr>
        <p:txBody>
          <a:bodyPr/>
          <a:lstStyle/>
          <a:p>
            <a:r>
              <a:rPr lang="sr-Latn-RS" u="sng" dirty="0" smtClean="0">
                <a:solidFill>
                  <a:schemeClr val="bg1"/>
                </a:solidFill>
              </a:rPr>
              <a:t>Nedostaci uvođenja evra</a:t>
            </a:r>
          </a:p>
          <a:p>
            <a:endParaRPr lang="sr-Latn-RS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r-Latn-RS" dirty="0" smtClean="0">
                <a:solidFill>
                  <a:schemeClr val="bg1"/>
                </a:solidFill>
              </a:rPr>
              <a:t>                    mogućnost pojave „asimetričnih šokova,</a:t>
            </a:r>
          </a:p>
          <a:p>
            <a:pPr marL="0" indent="0">
              <a:buNone/>
            </a:pPr>
            <a:r>
              <a:rPr lang="sr-Latn-RS" dirty="0">
                <a:solidFill>
                  <a:schemeClr val="bg1"/>
                </a:solidFill>
              </a:rPr>
              <a:t> </a:t>
            </a:r>
            <a:r>
              <a:rPr lang="sr-Latn-RS" dirty="0" smtClean="0">
                <a:solidFill>
                  <a:schemeClr val="bg1"/>
                </a:solidFill>
              </a:rPr>
              <a:t>                   odnosno makroekonomskih poremećaja.</a:t>
            </a:r>
          </a:p>
          <a:p>
            <a:pPr marL="0" indent="0">
              <a:buNone/>
            </a:pPr>
            <a:endParaRPr lang="sr-Latn-R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r-Latn-RS" dirty="0" smtClean="0">
                <a:solidFill>
                  <a:schemeClr val="bg1"/>
                </a:solidFill>
              </a:rPr>
              <a:t>                        - Članice ne mogu da vode samostalnu</a:t>
            </a:r>
          </a:p>
          <a:p>
            <a:pPr marL="0" indent="0">
              <a:buNone/>
            </a:pPr>
            <a:r>
              <a:rPr lang="sr-Latn-RS" dirty="0">
                <a:solidFill>
                  <a:schemeClr val="bg1"/>
                </a:solidFill>
              </a:rPr>
              <a:t> </a:t>
            </a:r>
            <a:r>
              <a:rPr lang="sr-Latn-RS" dirty="0" smtClean="0">
                <a:solidFill>
                  <a:schemeClr val="bg1"/>
                </a:solidFill>
              </a:rPr>
              <a:t>                         monetarnu politiku, jer nemaju</a:t>
            </a:r>
          </a:p>
          <a:p>
            <a:pPr marL="0" indent="0">
              <a:buNone/>
            </a:pPr>
            <a:r>
              <a:rPr lang="sr-Latn-RS" dirty="0">
                <a:solidFill>
                  <a:schemeClr val="bg1"/>
                </a:solidFill>
              </a:rPr>
              <a:t> </a:t>
            </a:r>
            <a:r>
              <a:rPr lang="sr-Latn-RS" dirty="0" smtClean="0">
                <a:solidFill>
                  <a:schemeClr val="bg1"/>
                </a:solidFill>
              </a:rPr>
              <a:t>                         sopstvenu valutu.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Bent-Up Arrow 3"/>
          <p:cNvSpPr/>
          <p:nvPr/>
        </p:nvSpPr>
        <p:spPr>
          <a:xfrm rot="5400000">
            <a:off x="1331640" y="1268760"/>
            <a:ext cx="1008112" cy="43204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3" r="24528"/>
          <a:stretch/>
        </p:blipFill>
        <p:spPr>
          <a:xfrm>
            <a:off x="0" y="2067164"/>
            <a:ext cx="2510971" cy="479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206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391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EVROPSKI MONETARNI SISTEM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PAŽNJI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EVROPSKI MONETARNI SISTEM</dc:title>
  <dc:creator>ismail - [2010]</dc:creator>
  <cp:lastModifiedBy>Vesna i Veljko</cp:lastModifiedBy>
  <cp:revision>14</cp:revision>
  <dcterms:created xsi:type="dcterms:W3CDTF">2017-05-23T13:54:58Z</dcterms:created>
  <dcterms:modified xsi:type="dcterms:W3CDTF">2017-06-14T09:28:12Z</dcterms:modified>
</cp:coreProperties>
</file>